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sldIdLst>
    <p:sldId id="1219" r:id="rId2"/>
    <p:sldId id="1224" r:id="rId3"/>
    <p:sldId id="259" r:id="rId4"/>
    <p:sldId id="1225" r:id="rId5"/>
    <p:sldId id="1227" r:id="rId6"/>
    <p:sldId id="1226" r:id="rId7"/>
    <p:sldId id="268" r:id="rId8"/>
    <p:sldId id="1228" r:id="rId9"/>
    <p:sldId id="1222" r:id="rId10"/>
    <p:sldId id="270" r:id="rId11"/>
    <p:sldId id="1229" r:id="rId12"/>
    <p:sldId id="1234" r:id="rId13"/>
    <p:sldId id="1223" r:id="rId14"/>
    <p:sldId id="1243" r:id="rId15"/>
    <p:sldId id="1233" r:id="rId16"/>
    <p:sldId id="1235" r:id="rId17"/>
    <p:sldId id="1236" r:id="rId18"/>
    <p:sldId id="1237" r:id="rId19"/>
    <p:sldId id="1238" r:id="rId20"/>
    <p:sldId id="1239" r:id="rId21"/>
    <p:sldId id="1241" r:id="rId22"/>
    <p:sldId id="1240" r:id="rId23"/>
    <p:sldId id="1244" r:id="rId24"/>
    <p:sldId id="1245" r:id="rId25"/>
    <p:sldId id="1246" r:id="rId26"/>
    <p:sldId id="1247" r:id="rId27"/>
    <p:sldId id="12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vin Bushee" initials="GB" lastIdx="5" clrIdx="0">
    <p:extLst>
      <p:ext uri="{19B8F6BF-5375-455C-9EA6-DF929625EA0E}">
        <p15:presenceInfo xmlns:p15="http://schemas.microsoft.com/office/powerpoint/2012/main" userId="S-1-5-21-2185746950-129070089-4248843329-3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7" d="25"/>
        <a:sy n="27" d="25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97A8-29D1-4064-AE25-C94EDA191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F230F-AABE-4BB7-ABCB-32E412933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8B02B-D69C-48E9-A066-D5B5E560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F3148-31F0-4DDB-BF1C-74AF4EF2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AF956-C61C-41E8-9EC8-A5896A04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EAC0-4E84-4503-A219-889ACD3A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181B4-4E0F-4EDF-A748-5E4CE2909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A1124-6030-44F8-B960-ECC9E029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77187-2DAA-4400-8B13-EAD79D36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9D043-41F2-479D-B573-FF3BA06F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5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EF586-D88A-42D8-B2BA-E557C2BD0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503CE-8747-47FE-8150-F8D9FC83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B5222-DA91-4D32-8563-5C602AB5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668A2-7210-4625-8B59-3D5DD759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0E2CB-1008-4CCA-B697-8FA33BF3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8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33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A7D12-4833-49B2-AE8C-AA6EF043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1EF6F-DD17-4B59-8CB6-92FD18A8D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8D6D7-FDAA-42E2-875D-F797136DB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A4643-C035-47E6-AFC1-64686C4E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6AACE-3EBB-443E-9CC2-18D948AE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9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5F05-E604-4B45-AD0A-2C2F7650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42FD7-8709-4662-B305-6EC8AD369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A5D0-9EC6-49C2-949F-156600F9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65835-95AE-46B5-874E-B17DE234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6430-1A17-4B86-A79D-A8853BA1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2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8088-F3F5-4377-8345-495C48B3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963E-C8E1-4721-85AF-F760D801E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3F0AF-6638-40F7-96EB-26F8B0CD0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F80CF-78A5-4C20-B95A-4374DF0F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02FB6-7622-4AA1-BF86-127AF1AC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02FDA-A82A-47BB-A66A-B201A632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4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548F-E2D4-4232-9165-E50C9F25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CC980-DF0C-4E8F-B384-ADADB17B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C61E-E6DD-4FD5-9CF0-3312FD2FD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29989-8A28-4630-B6A2-DCCBF4EC6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E5363-798C-437E-8360-683D34FC8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E4500-DB01-47C8-AF61-555CE256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084BF4-6DE0-42DA-8590-14C117E5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6C0E14-ABBA-46F5-82A3-7946C6E8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3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E4E-61B3-4DA1-BFB4-175A56139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CCC42-CD62-402C-9B36-5687B5DB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3A861-E6C8-4D8F-BE50-6C415D48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04979-F8F4-4FFD-9D53-66554E60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5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EE29E-B9C2-4298-A8C6-FE5ABC39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56DDF-EED8-4DAA-9124-C2FFCD8E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B08A-B6A0-4B82-9B10-C55DC7EB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4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EFBB-4AB4-480A-BDF2-8D46C989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D49E0-0332-454D-8124-C8DC10010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6A234-599A-4175-9534-1037F567A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63AD3-41CD-4243-8758-2A7E4B6A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59252-38B7-40D4-818D-7C6E2A7A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7059-AEB0-4FB0-87F5-7DB59BE1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68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DE2C-0D9A-4B5E-9833-ECE2F334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9FDDC1-E6B3-4790-9CC5-0275B3FF3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833D1-E73B-4549-9B1A-7D9D94285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7C2D-1248-42A0-94B4-EC15849A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B68C0-B764-405D-A57A-24642C7C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95687-F547-43CD-9632-0AD76A96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5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24375-3282-48C7-A519-8443269C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E9A3-DF88-46DA-B8E5-4B3F7F2E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84B1-1CAA-400C-B995-280E8700F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62B8-017F-4CAA-BE61-0738307FB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54FDF-3492-4DBB-94EA-405C15137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7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77DA8-A154-42C0-BA06-95656486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74" y="0"/>
            <a:ext cx="11021452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D32E70-6E67-4588-9EDD-2A8CACFD60A1}"/>
              </a:ext>
            </a:extLst>
          </p:cNvPr>
          <p:cNvGrpSpPr/>
          <p:nvPr/>
        </p:nvGrpSpPr>
        <p:grpSpPr>
          <a:xfrm>
            <a:off x="585274" y="640951"/>
            <a:ext cx="8616176" cy="1466295"/>
            <a:chOff x="-126153" y="-291544"/>
            <a:chExt cx="8616176" cy="1466295"/>
          </a:xfrm>
        </p:grpSpPr>
        <p:sp>
          <p:nvSpPr>
            <p:cNvPr id="4" name="Pentagon 25">
              <a:extLst>
                <a:ext uri="{FF2B5EF4-FFF2-40B4-BE49-F238E27FC236}">
                  <a16:creationId xmlns:a16="http://schemas.microsoft.com/office/drawing/2014/main" id="{38EFBE85-CC95-4B38-AD46-A8987EE8EFC3}"/>
                </a:ext>
              </a:extLst>
            </p:cNvPr>
            <p:cNvSpPr/>
            <p:nvPr userDrawn="1"/>
          </p:nvSpPr>
          <p:spPr>
            <a:xfrm>
              <a:off x="-126153" y="-291544"/>
              <a:ext cx="8516779" cy="146629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4C4FDA-9F6B-4ABE-9FE2-DC3B0645EC4C}"/>
                </a:ext>
              </a:extLst>
            </p:cNvPr>
            <p:cNvSpPr txBox="1"/>
            <p:nvPr/>
          </p:nvSpPr>
          <p:spPr>
            <a:xfrm>
              <a:off x="1974324" y="-35451"/>
              <a:ext cx="6515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Whatcom Water District No. 13</a:t>
              </a:r>
            </a:p>
            <a:p>
              <a:r>
                <a:rPr lang="en-US" sz="28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General Sewer Plan Discussion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0D8930-B9B8-4119-AC2D-3EFACE50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36" y="764412"/>
            <a:ext cx="1743318" cy="121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35E7B-3FB4-457F-B34D-BB46504EFFFA}"/>
              </a:ext>
            </a:extLst>
          </p:cNvPr>
          <p:cNvSpPr txBox="1"/>
          <p:nvPr/>
        </p:nvSpPr>
        <p:spPr>
          <a:xfrm>
            <a:off x="843035" y="2363339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February 11, 2026</a:t>
            </a:r>
          </a:p>
        </p:txBody>
      </p:sp>
    </p:spTree>
    <p:extLst>
      <p:ext uri="{BB962C8B-B14F-4D97-AF65-F5344CB8AC3E}">
        <p14:creationId xmlns:p14="http://schemas.microsoft.com/office/powerpoint/2010/main" val="225564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F5A8-4382-4612-B206-A0CA325D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257175"/>
            <a:ext cx="8596668" cy="132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WWTP Issues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D5E2D0-76E2-46D2-A1A6-E4850E02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680" y="1366868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Plant is currently over capacity</a:t>
            </a:r>
          </a:p>
          <a:p>
            <a:r>
              <a:rPr lang="en-US" dirty="0"/>
              <a:t>Effluent quality is frequently poor and does not meet permit limits</a:t>
            </a:r>
          </a:p>
          <a:p>
            <a:r>
              <a:rPr lang="en-US" dirty="0"/>
              <a:t>Does not meet current technology standards (AKART)</a:t>
            </a:r>
          </a:p>
          <a:p>
            <a:r>
              <a:rPr lang="en-US" dirty="0"/>
              <a:t>Must be upgraded to accommodate growth</a:t>
            </a:r>
          </a:p>
          <a:p>
            <a:r>
              <a:rPr lang="en-US" dirty="0"/>
              <a:t>Aging facilities -many components in poor condition</a:t>
            </a:r>
          </a:p>
          <a:p>
            <a:r>
              <a:rPr lang="en-US" dirty="0"/>
              <a:t>Does not provide flexibility to meet future standards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56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E194-091A-4577-A30D-4C0FEA562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DEAC1-10B7-464F-B5A3-0C081B62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60" y="959979"/>
            <a:ext cx="7036362" cy="5565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F8C11C-D57B-30E5-BA71-420F1BC1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3771"/>
            <a:ext cx="10515600" cy="1325563"/>
          </a:xfrm>
        </p:spPr>
        <p:txBody>
          <a:bodyPr/>
          <a:lstStyle/>
          <a:p>
            <a:r>
              <a:rPr lang="en-US" b="1" dirty="0"/>
              <a:t>Effluent Quality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0E8D7C4-6E64-06B5-AB30-95CEF86B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90" y="1903116"/>
            <a:ext cx="33139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8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5AF8-06A3-4673-991A-86AE0492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Effluent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996D6-6F7C-4162-9960-D3B96D4BE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8265" cy="4351338"/>
          </a:xfrm>
        </p:spPr>
        <p:txBody>
          <a:bodyPr/>
          <a:lstStyle/>
          <a:p>
            <a:r>
              <a:rPr lang="en-US" dirty="0"/>
              <a:t>Compare Interim Limits vs. Final Limits</a:t>
            </a:r>
          </a:p>
          <a:p>
            <a:r>
              <a:rPr lang="en-US" dirty="0"/>
              <a:t>No exceedances or violations under prior permit</a:t>
            </a:r>
          </a:p>
          <a:p>
            <a:r>
              <a:rPr lang="en-US" dirty="0"/>
              <a:t>Groundwater is still protected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10127-7738-4D1E-9E51-766CBCE2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327" y="681037"/>
            <a:ext cx="5695052" cy="60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0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AA05-0203-4390-9477-99F80EBD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29" y="365125"/>
            <a:ext cx="10784020" cy="1325563"/>
          </a:xfrm>
        </p:spPr>
        <p:txBody>
          <a:bodyPr/>
          <a:lstStyle/>
          <a:p>
            <a:r>
              <a:rPr lang="en-US" b="1" dirty="0"/>
              <a:t>WWTP Condition – Headworks &amp; Lagoon Liners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5451A2-9796-4F4B-ABBD-0D4732F25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4084" y="2281251"/>
            <a:ext cx="4352925" cy="32646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A4C11-F5F1-4B56-B0D3-A7958E17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57" y="1737134"/>
            <a:ext cx="3340898" cy="4365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4CB56-6210-47F1-AFDF-04D65FD8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119" y="1737133"/>
            <a:ext cx="3277274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8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879CB-6956-5114-2362-1E64E2BE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8200-98FE-CDBE-EF66-219F7E65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WWTP Condition – Effluent Distribution Boxes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B96F7-CE45-F375-498C-5A71CCA29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240" y="1704622"/>
            <a:ext cx="7339520" cy="404773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B1D66-5C79-3BE7-9784-E8759A9C8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8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ALTERNATIVE 1 – OXIDATION DITCH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199A7-0E43-4DFE-84B7-329ED26A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66" y="1690688"/>
            <a:ext cx="83825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1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ALTERNATIVE 1 – OXIDATION DITCH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Estimated </a:t>
            </a:r>
            <a:br>
              <a:rPr lang="en-US" dirty="0"/>
            </a:br>
            <a:r>
              <a:rPr lang="en-US" dirty="0"/>
              <a:t>Capital Cost</a:t>
            </a:r>
          </a:p>
          <a:p>
            <a:pPr marL="0" indent="0">
              <a:buNone/>
            </a:pPr>
            <a:r>
              <a:rPr lang="en-US" dirty="0"/>
              <a:t>$18.1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FB752-B794-42F4-AFA8-05592C92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37" y="1773641"/>
            <a:ext cx="6475377" cy="47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ALTERNATIVE 2  – AEROMOD SEQUOX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14A38-EC39-4566-A38C-788A512D9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06" y="2566464"/>
            <a:ext cx="9841414" cy="26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6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ALTERNATIVE 2 – AEROMOD SEQUOX 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Estimated </a:t>
            </a:r>
            <a:br>
              <a:rPr lang="en-US" dirty="0"/>
            </a:br>
            <a:r>
              <a:rPr lang="en-US" dirty="0"/>
              <a:t>Capital Cost</a:t>
            </a:r>
          </a:p>
          <a:p>
            <a:pPr marL="0" indent="0">
              <a:buNone/>
            </a:pPr>
            <a:r>
              <a:rPr lang="en-US" dirty="0"/>
              <a:t>$18.0 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E77F-63CB-4C6B-B000-D232F467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8" y="1402596"/>
            <a:ext cx="7480629" cy="54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6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" y="365125"/>
            <a:ext cx="12122258" cy="1325563"/>
          </a:xfrm>
        </p:spPr>
        <p:txBody>
          <a:bodyPr/>
          <a:lstStyle/>
          <a:p>
            <a:r>
              <a:rPr lang="en-US" b="1" dirty="0"/>
              <a:t>ALTERNATIVE 3 – SEQUENCING BATCH REACTOR (SBR)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E8569-BB3D-4F1E-BBF7-F041F6F8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957" y="1474643"/>
            <a:ext cx="3550958" cy="52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7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12D4-B0CA-4A3D-A94F-7FF18BDD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WCWD13 – Requirements for WWTP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4F9177-C462-4DB9-960F-F4375C577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883" y="1765215"/>
            <a:ext cx="3381771" cy="43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A05156-9511-DF85-7674-C8FA6D4E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057" y="2327564"/>
            <a:ext cx="6331060" cy="32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8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0513-DFED-449E-9F33-18378240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83"/>
            <a:ext cx="12192000" cy="1325563"/>
          </a:xfrm>
        </p:spPr>
        <p:txBody>
          <a:bodyPr/>
          <a:lstStyle/>
          <a:p>
            <a:r>
              <a:rPr lang="en-US" b="1" dirty="0"/>
              <a:t>ALTERNATIVE 3 – SEQUENCING BATCH REACTOR (SBR)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C42E-4FA1-46B4-B524-EA15F658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Estimated </a:t>
            </a:r>
            <a:br>
              <a:rPr lang="en-US" dirty="0"/>
            </a:br>
            <a:r>
              <a:rPr lang="en-US" dirty="0"/>
              <a:t>Capital Cost</a:t>
            </a:r>
          </a:p>
          <a:p>
            <a:pPr marL="0" indent="0">
              <a:buNone/>
            </a:pPr>
            <a:r>
              <a:rPr lang="en-US" dirty="0"/>
              <a:t>$15.9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C246E-5066-48B1-8177-8F4E8366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335" y="1325564"/>
            <a:ext cx="7513707" cy="54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E472-CA48-4800-B07D-385A39D3D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Life-Cycle Cost of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89F3-BFE5-49D0-8A97-82290564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99EB8-31E9-4240-947E-538AFBF8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1" y="1256076"/>
            <a:ext cx="9771069" cy="36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3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68DF-21B1-4735-8FD1-07C219C5E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FFA42-309B-4728-8FFD-2703098A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1" y="1717670"/>
            <a:ext cx="11605159" cy="37461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E508DE-A3F0-1549-5DEB-29C8D944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20" y="18254"/>
            <a:ext cx="10515600" cy="1325563"/>
          </a:xfrm>
        </p:spPr>
        <p:txBody>
          <a:bodyPr/>
          <a:lstStyle/>
          <a:p>
            <a:r>
              <a:rPr lang="en-US" b="1" dirty="0"/>
              <a:t>Evaluation of Alternatives</a:t>
            </a:r>
          </a:p>
        </p:txBody>
      </p:sp>
    </p:spTree>
    <p:extLst>
      <p:ext uri="{BB962C8B-B14F-4D97-AF65-F5344CB8AC3E}">
        <p14:creationId xmlns:p14="http://schemas.microsoft.com/office/powerpoint/2010/main" val="58968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870D-A7F8-4212-EE0F-6C50A397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Capital Projects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C5599-179C-D462-850C-E96462D6F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1C4F3D-30E6-4EFD-8A64-275B922B0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243209"/>
              </p:ext>
            </p:extLst>
          </p:nvPr>
        </p:nvGraphicFramePr>
        <p:xfrm>
          <a:off x="966251" y="1690688"/>
          <a:ext cx="864440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5203">
                  <a:extLst>
                    <a:ext uri="{9D8B030D-6E8A-4147-A177-3AD203B41FA5}">
                      <a16:colId xmlns:a16="http://schemas.microsoft.com/office/drawing/2014/main" val="4277488066"/>
                    </a:ext>
                  </a:extLst>
                </a:gridCol>
                <a:gridCol w="1715288">
                  <a:extLst>
                    <a:ext uri="{9D8B030D-6E8A-4147-A177-3AD203B41FA5}">
                      <a16:colId xmlns:a16="http://schemas.microsoft.com/office/drawing/2014/main" val="2613202645"/>
                    </a:ext>
                  </a:extLst>
                </a:gridCol>
                <a:gridCol w="2963917">
                  <a:extLst>
                    <a:ext uri="{9D8B030D-6E8A-4147-A177-3AD203B41FA5}">
                      <a16:colId xmlns:a16="http://schemas.microsoft.com/office/drawing/2014/main" val="3103055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(2025 dollars)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91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WWTP SBR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2027-2028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52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WWTP SBR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2028-2029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$14,374,000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379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Decommission Existing WWTP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2029-2030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$1,197,000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44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Upgrade GVLS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$1,055,000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21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$18,126,000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599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76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870D-A7F8-4212-EE0F-6C50A397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074"/>
          </a:xfrm>
        </p:spPr>
        <p:txBody>
          <a:bodyPr/>
          <a:lstStyle/>
          <a:p>
            <a:r>
              <a:rPr lang="en-US" b="1" dirty="0"/>
              <a:t>Funding and Rate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C5599-179C-D462-850C-E96462D6F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9898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Monthly Sewer Rates per Connection</a:t>
            </a:r>
          </a:p>
          <a:p>
            <a:pPr lvl="1"/>
            <a:r>
              <a:rPr lang="en-US" dirty="0"/>
              <a:t>2010 = $50</a:t>
            </a:r>
          </a:p>
          <a:p>
            <a:pPr lvl="1"/>
            <a:r>
              <a:rPr lang="en-US" dirty="0"/>
              <a:t>2026 = $79</a:t>
            </a:r>
          </a:p>
          <a:p>
            <a:r>
              <a:rPr lang="en-US" dirty="0"/>
              <a:t>Sewer General Facility Charges (GFCs - paid by new connections)</a:t>
            </a:r>
          </a:p>
          <a:p>
            <a:pPr lvl="1"/>
            <a:r>
              <a:rPr lang="en-US" dirty="0"/>
              <a:t>2010 = $3,125</a:t>
            </a:r>
          </a:p>
          <a:p>
            <a:pPr lvl="1"/>
            <a:r>
              <a:rPr lang="en-US" dirty="0"/>
              <a:t>2012 = $12,266</a:t>
            </a:r>
          </a:p>
          <a:p>
            <a:pPr lvl="1"/>
            <a:r>
              <a:rPr lang="en-US" dirty="0"/>
              <a:t>2026 = $16,592</a:t>
            </a:r>
          </a:p>
          <a:p>
            <a:r>
              <a:rPr lang="en-US" dirty="0"/>
              <a:t>Sewer Capital Project Reserves (GFCs + rate surplus)</a:t>
            </a:r>
          </a:p>
          <a:p>
            <a:pPr lvl="1"/>
            <a:r>
              <a:rPr lang="en-US" dirty="0"/>
              <a:t>2010 = $0</a:t>
            </a:r>
          </a:p>
          <a:p>
            <a:pPr lvl="1"/>
            <a:r>
              <a:rPr lang="en-US" dirty="0"/>
              <a:t>2026 = </a:t>
            </a:r>
            <a:r>
              <a:rPr lang="en-US"/>
              <a:t>$769,000</a:t>
            </a:r>
            <a:endParaRPr lang="en-US" dirty="0"/>
          </a:p>
          <a:p>
            <a:r>
              <a:rPr lang="en-US" dirty="0"/>
              <a:t>Loans</a:t>
            </a:r>
          </a:p>
          <a:p>
            <a:pPr lvl="1"/>
            <a:r>
              <a:rPr lang="en-US" dirty="0"/>
              <a:t>2008 Public Works Trust Fund (PWTF) = $100,000 (paid off in 2011)</a:t>
            </a:r>
          </a:p>
          <a:p>
            <a:pPr lvl="1"/>
            <a:r>
              <a:rPr lang="en-US" dirty="0"/>
              <a:t>2024 Ecology Water Quality Combined Funding Program – Small Communities Priority Project List (SCPPL) - $345,000 low-interest loan w/ 50% forgivable principal to prepare General Sewer Plan/Engineering Report</a:t>
            </a:r>
          </a:p>
          <a:p>
            <a:r>
              <a:rPr lang="en-US" dirty="0"/>
              <a:t>RCAC (EPA-funded agency provides no-cost services)</a:t>
            </a:r>
          </a:p>
          <a:p>
            <a:pPr lvl="1"/>
            <a:r>
              <a:rPr lang="en-US" dirty="0"/>
              <a:t>Income Survey – District qualifies for hardship</a:t>
            </a:r>
          </a:p>
          <a:p>
            <a:pPr lvl="1"/>
            <a:r>
              <a:rPr lang="en-US" dirty="0"/>
              <a:t>Rate Study – to be completed in March 2026</a:t>
            </a:r>
          </a:p>
        </p:txBody>
      </p:sp>
    </p:spTree>
    <p:extLst>
      <p:ext uri="{BB962C8B-B14F-4D97-AF65-F5344CB8AC3E}">
        <p14:creationId xmlns:p14="http://schemas.microsoft.com/office/powerpoint/2010/main" val="1255504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870D-A7F8-4212-EE0F-6C50A397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074"/>
          </a:xfrm>
        </p:spPr>
        <p:txBody>
          <a:bodyPr/>
          <a:lstStyle/>
          <a:p>
            <a:r>
              <a:rPr lang="en-US" b="1" dirty="0"/>
              <a:t>Funding and Rate Impacts (</a:t>
            </a:r>
            <a:r>
              <a:rPr lang="en-US" b="1" dirty="0" err="1"/>
              <a:t>con’t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C5599-179C-D462-850C-E96462D6F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57383"/>
          </a:xfrm>
        </p:spPr>
        <p:txBody>
          <a:bodyPr>
            <a:normAutofit/>
          </a:bodyPr>
          <a:lstStyle/>
          <a:p>
            <a:r>
              <a:rPr lang="en-US" dirty="0"/>
              <a:t>It is not possible to proceed without financial assistance </a:t>
            </a:r>
          </a:p>
          <a:p>
            <a:r>
              <a:rPr lang="en-US" dirty="0"/>
              <a:t>District will need significant assistance to afford a new WWTP</a:t>
            </a:r>
          </a:p>
          <a:p>
            <a:r>
              <a:rPr lang="en-US" dirty="0"/>
              <a:t>Grants are preferred/required </a:t>
            </a:r>
          </a:p>
          <a:p>
            <a:r>
              <a:rPr lang="en-US" dirty="0"/>
              <a:t>Pursuing WWTP Design Assistance:</a:t>
            </a:r>
          </a:p>
          <a:p>
            <a:pPr lvl="1"/>
            <a:r>
              <a:rPr lang="en-US" dirty="0"/>
              <a:t>Additional SCPPL Grant / Loan</a:t>
            </a:r>
          </a:p>
          <a:p>
            <a:pPr lvl="1"/>
            <a:r>
              <a:rPr lang="en-US" dirty="0"/>
              <a:t>Capital Budget Request (legislative ask)</a:t>
            </a:r>
          </a:p>
          <a:p>
            <a:pPr lvl="1"/>
            <a:r>
              <a:rPr lang="en-US" dirty="0"/>
              <a:t>Whatcom County Economic Development Investment Board</a:t>
            </a:r>
          </a:p>
          <a:p>
            <a:pPr lvl="1"/>
            <a:r>
              <a:rPr lang="en-US" dirty="0"/>
              <a:t>Federal legislative ask</a:t>
            </a:r>
          </a:p>
          <a:p>
            <a:pPr lvl="1"/>
            <a:r>
              <a:rPr lang="en-US" dirty="0"/>
              <a:t>State Dept of Commerce – Local Government Capital Project Capacity Grant</a:t>
            </a:r>
          </a:p>
          <a:p>
            <a:pPr lvl="1"/>
            <a:r>
              <a:rPr lang="en-US" dirty="0"/>
              <a:t>Public Works Trust Fund Grant / Loan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1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6B75-DD4B-4254-8D93-FE601602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5272-117B-4FFB-8707-A44D03E47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Complete Rate Study to determine specific impacts to rates/GFCs</a:t>
            </a:r>
          </a:p>
          <a:p>
            <a:r>
              <a:rPr lang="en-US" dirty="0"/>
              <a:t>Complete General Sewer Plan/Engineering report (April 1, 2026)</a:t>
            </a:r>
          </a:p>
          <a:p>
            <a:pPr lvl="1"/>
            <a:r>
              <a:rPr lang="en-US" dirty="0"/>
              <a:t>Requires approvals from Ecology and Whatcom County</a:t>
            </a:r>
          </a:p>
          <a:p>
            <a:r>
              <a:rPr lang="en-US" dirty="0"/>
              <a:t>Host another Public Meeting</a:t>
            </a:r>
          </a:p>
          <a:p>
            <a:r>
              <a:rPr lang="en-US" dirty="0"/>
              <a:t>Secure Funding for Design &amp; Construction</a:t>
            </a:r>
          </a:p>
          <a:p>
            <a:r>
              <a:rPr lang="en-US" dirty="0"/>
              <a:t>Complete Design of new WWTP (March 1, 2028)</a:t>
            </a:r>
          </a:p>
          <a:p>
            <a:r>
              <a:rPr lang="en-US" dirty="0"/>
              <a:t>Bid WWTP project (May/June 2028)</a:t>
            </a:r>
          </a:p>
          <a:p>
            <a:r>
              <a:rPr lang="en-US" dirty="0"/>
              <a:t>Construct new WWTP (start mid-late 2028, complete late 2029)</a:t>
            </a:r>
          </a:p>
          <a:p>
            <a:r>
              <a:rPr lang="en-US" dirty="0"/>
              <a:t>Decommission  existing WWTP (2029-2030)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FD5DD-9B7E-4D2B-B37C-79C6A78D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9D1F4-BB54-4385-8EFC-ADF814CF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11E7-A234-4581-9149-8D2377BB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534" y="-144378"/>
            <a:ext cx="7323066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WCWD13 Sewer Service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F3A6F-094D-462C-87FE-3CB1DEC2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74" y="1109269"/>
            <a:ext cx="6277851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7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A0C274C-1316-4DA4-83AF-2CDE96D6C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073415"/>
              </p:ext>
            </p:extLst>
          </p:nvPr>
        </p:nvGraphicFramePr>
        <p:xfrm>
          <a:off x="838200" y="1465764"/>
          <a:ext cx="10515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009">
                  <a:extLst>
                    <a:ext uri="{9D8B030D-6E8A-4147-A177-3AD203B41FA5}">
                      <a16:colId xmlns:a16="http://schemas.microsoft.com/office/drawing/2014/main" val="417845419"/>
                    </a:ext>
                  </a:extLst>
                </a:gridCol>
                <a:gridCol w="1197569">
                  <a:extLst>
                    <a:ext uri="{9D8B030D-6E8A-4147-A177-3AD203B41FA5}">
                      <a16:colId xmlns:a16="http://schemas.microsoft.com/office/drawing/2014/main" val="953861406"/>
                    </a:ext>
                  </a:extLst>
                </a:gridCol>
                <a:gridCol w="1474839">
                  <a:extLst>
                    <a:ext uri="{9D8B030D-6E8A-4147-A177-3AD203B41FA5}">
                      <a16:colId xmlns:a16="http://schemas.microsoft.com/office/drawing/2014/main" val="626601775"/>
                    </a:ext>
                  </a:extLst>
                </a:gridCol>
                <a:gridCol w="843608">
                  <a:extLst>
                    <a:ext uri="{9D8B030D-6E8A-4147-A177-3AD203B41FA5}">
                      <a16:colId xmlns:a16="http://schemas.microsoft.com/office/drawing/2014/main" val="3832555707"/>
                    </a:ext>
                  </a:extLst>
                </a:gridCol>
                <a:gridCol w="2029378">
                  <a:extLst>
                    <a:ext uri="{9D8B030D-6E8A-4147-A177-3AD203B41FA5}">
                      <a16:colId xmlns:a16="http://schemas.microsoft.com/office/drawing/2014/main" val="3295739519"/>
                    </a:ext>
                  </a:extLst>
                </a:gridCol>
                <a:gridCol w="1433297">
                  <a:extLst>
                    <a:ext uri="{9D8B030D-6E8A-4147-A177-3AD203B41FA5}">
                      <a16:colId xmlns:a16="http://schemas.microsoft.com/office/drawing/2014/main" val="3557858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372676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8505495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Growth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Loadings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0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ERUs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Annual Flow (gal)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BOD     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/d)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TSS     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/d)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TKN   (</a:t>
                      </a:r>
                      <a:r>
                        <a:rPr lang="en-US" dirty="0" err="1"/>
                        <a:t>lbs</a:t>
                      </a:r>
                      <a:r>
                        <a:rPr lang="en-US" dirty="0"/>
                        <a:t>/d)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99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9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75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1,505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1,735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668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1,964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143,700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8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221,100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48692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E3EA74A-599D-2163-43D0-2D44DD99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Growth Projections</a:t>
            </a:r>
          </a:p>
        </p:txBody>
      </p:sp>
    </p:spTree>
    <p:extLst>
      <p:ext uri="{BB962C8B-B14F-4D97-AF65-F5344CB8AC3E}">
        <p14:creationId xmlns:p14="http://schemas.microsoft.com/office/powerpoint/2010/main" val="148466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408D-4B92-4DB0-9C52-B189EAA4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Collection System</a:t>
            </a:r>
            <a:br>
              <a:rPr lang="en-US" b="1" dirty="0"/>
            </a:br>
            <a:r>
              <a:rPr lang="en-US" b="1" dirty="0"/>
              <a:t>Projects (2025-2045)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A251-2F61-4A93-88F1-D183A52D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Collection System Cleaning/TV Inspection of 20,000 LF of pipes (2030-2039) Estimated total cost: $70,000</a:t>
            </a:r>
          </a:p>
          <a:p>
            <a:r>
              <a:rPr lang="en-US" dirty="0"/>
              <a:t>Green Valley Lift Station Upgrade (2030) Estimated total cost: $1,055,000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3BF89-3C38-474E-8F08-F56523DF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63" y="456729"/>
            <a:ext cx="4141106" cy="64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294C-0B9C-452B-BDF0-3FB369BE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Wastewater Treatment Plant (WWTP)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B410DC-6DEE-4B0C-AF4D-B6E8BC470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190" y="1690688"/>
            <a:ext cx="7709368" cy="5082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E5604-2BBD-46F6-9597-2C93F246A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846" y="3929586"/>
            <a:ext cx="4239954" cy="29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F5A8-4382-4612-B206-A0CA325D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08" y="171739"/>
            <a:ext cx="9082727" cy="1320800"/>
          </a:xfrm>
        </p:spPr>
        <p:txBody>
          <a:bodyPr/>
          <a:lstStyle/>
          <a:p>
            <a:pPr algn="ctr"/>
            <a:r>
              <a:rPr lang="en-US" b="1" dirty="0"/>
              <a:t>Effluent </a:t>
            </a:r>
            <a:r>
              <a:rPr lang="en-US" b="1" dirty="0" err="1"/>
              <a:t>Drainfield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932EB1-47C9-4296-B12E-296FD394D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52F49-44EB-4174-91C3-9127D0FE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163979"/>
            <a:ext cx="8043674" cy="51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64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406F-264E-424F-9873-C30026DD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1" y="-5834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State Waste Discharge (SWD) Permit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F0BF28-0A1F-483C-BA25-D57032183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09180"/>
              </p:ext>
            </p:extLst>
          </p:nvPr>
        </p:nvGraphicFramePr>
        <p:xfrm>
          <a:off x="1974842" y="989178"/>
          <a:ext cx="8127999" cy="254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832781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085755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187816"/>
                    </a:ext>
                  </a:extLst>
                </a:gridCol>
              </a:tblGrid>
              <a:tr h="25994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Summary of SWD Permit ST0007367 Groundwater Limits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74893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Maximum Limit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160329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r>
                        <a:rPr lang="en-US" sz="1200" dirty="0"/>
                        <a:t>Nitrate (as N)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Background concentration + 0.20 mg/L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360763"/>
                  </a:ext>
                </a:extLst>
              </a:tr>
              <a:tr h="234238">
                <a:tc>
                  <a:txBody>
                    <a:bodyPr/>
                    <a:lstStyle/>
                    <a:p>
                      <a:r>
                        <a:rPr lang="en-US" sz="1200" dirty="0"/>
                        <a:t>Sulfate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265 mg/L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032946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r>
                        <a:rPr lang="en-US" sz="1200" dirty="0"/>
                        <a:t>Total Dissolved Solids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Background concentration + 3.26 mg/L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793250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r>
                        <a:rPr lang="en-US" sz="1200" dirty="0"/>
                        <a:t>Total Coliform Bacteria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</a:t>
                      </a:r>
                      <a:r>
                        <a:rPr lang="en-US" sz="1200" dirty="0" err="1"/>
                        <a:t>cfu</a:t>
                      </a:r>
                      <a:r>
                        <a:rPr lang="en-US" sz="1200" dirty="0"/>
                        <a:t>/100 mL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768138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r>
                        <a:rPr lang="en-US" sz="1200" dirty="0"/>
                        <a:t>Chloride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9.25 mg/L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18082"/>
                  </a:ext>
                </a:extLst>
              </a:tr>
              <a:tr h="255613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58647"/>
                  </a:ext>
                </a:extLst>
              </a:tr>
              <a:tr h="345550">
                <a:tc>
                  <a:txBody>
                    <a:bodyPr/>
                    <a:lstStyle/>
                    <a:p>
                      <a:r>
                        <a:rPr lang="en-US" sz="12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 standard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8.5 standard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371509"/>
                  </a:ext>
                </a:extLst>
              </a:tr>
            </a:tbl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7C22B42-B1B2-4353-B4B1-9C4303966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029167"/>
              </p:ext>
            </p:extLst>
          </p:nvPr>
        </p:nvGraphicFramePr>
        <p:xfrm>
          <a:off x="1974841" y="3737016"/>
          <a:ext cx="8127999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6136416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7673646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149914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Summary of SWD Permit ST0007367 Effluent Limits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62329"/>
                  </a:ext>
                </a:extLst>
              </a:tr>
              <a:tr h="204572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Average 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Average Weekly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634356"/>
                  </a:ext>
                </a:extLst>
              </a:tr>
              <a:tr h="567383">
                <a:tc>
                  <a:txBody>
                    <a:bodyPr/>
                    <a:lstStyle/>
                    <a:p>
                      <a:r>
                        <a:rPr lang="en-US" sz="1200" dirty="0"/>
                        <a:t>5-Day Biochemical Oxygen Demand (BOD</a:t>
                      </a:r>
                      <a:r>
                        <a:rPr lang="en-US" sz="1200" baseline="-25000" dirty="0"/>
                        <a:t>5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 mg/L</a:t>
                      </a:r>
                    </a:p>
                    <a:p>
                      <a:r>
                        <a:rPr lang="en-US" sz="1200" dirty="0"/>
                        <a:t>47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/day</a:t>
                      </a:r>
                    </a:p>
                    <a:p>
                      <a:r>
                        <a:rPr lang="en-US" sz="1200" dirty="0"/>
                        <a:t>65% removal of influent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 mg/L</a:t>
                      </a:r>
                    </a:p>
                    <a:p>
                      <a:r>
                        <a:rPr lang="en-US" sz="1200" dirty="0"/>
                        <a:t>68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/day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41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Total Suspended Solids (TSS)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 mg/L</a:t>
                      </a:r>
                    </a:p>
                    <a:p>
                      <a:r>
                        <a:rPr lang="en-US" sz="1200" dirty="0"/>
                        <a:t>47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/day</a:t>
                      </a:r>
                    </a:p>
                    <a:p>
                      <a:r>
                        <a:rPr lang="en-US" sz="1200" dirty="0"/>
                        <a:t>65% removal of influent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65 mg/L</a:t>
                      </a:r>
                    </a:p>
                    <a:p>
                      <a:r>
                        <a:rPr lang="en-US" sz="1200" dirty="0"/>
                        <a:t>68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/day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868699"/>
                  </a:ext>
                </a:extLst>
              </a:tr>
              <a:tr h="199492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0218"/>
                  </a:ext>
                </a:extLst>
              </a:tr>
              <a:tr h="228170">
                <a:tc>
                  <a:txBody>
                    <a:bodyPr/>
                    <a:lstStyle/>
                    <a:p>
                      <a:r>
                        <a:rPr lang="en-US" sz="12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6.0 standard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9.0 standard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178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18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81C71-F473-44A4-8722-8E1966389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68" y="1825625"/>
            <a:ext cx="6619076" cy="156060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723DB-2CD5-475B-BA80-DB1E9CE9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073" y="1330079"/>
            <a:ext cx="8537854" cy="43513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AA2BCC-C928-DF40-2210-8F17AB5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0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SWD Compliance Schedule</a:t>
            </a:r>
          </a:p>
        </p:txBody>
      </p:sp>
    </p:spTree>
    <p:extLst>
      <p:ext uri="{BB962C8B-B14F-4D97-AF65-F5344CB8AC3E}">
        <p14:creationId xmlns:p14="http://schemas.microsoft.com/office/powerpoint/2010/main" val="343364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</TotalTime>
  <Words>786</Words>
  <Application>Microsoft Office PowerPoint</Application>
  <PresentationFormat>Widescreen</PresentationFormat>
  <Paragraphs>204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Segoe UI</vt:lpstr>
      <vt:lpstr>Office Theme</vt:lpstr>
      <vt:lpstr>PowerPoint Presentation</vt:lpstr>
      <vt:lpstr>WCWD13 – Requirements for WWTP</vt:lpstr>
      <vt:lpstr>WCWD13 Sewer Service Area</vt:lpstr>
      <vt:lpstr>Growth Projections</vt:lpstr>
      <vt:lpstr>Collection System Projects (2025-2045)</vt:lpstr>
      <vt:lpstr>Wastewater Treatment Plant (WWTP)</vt:lpstr>
      <vt:lpstr>Effluent Drainfield </vt:lpstr>
      <vt:lpstr>State Waste Discharge (SWD) Permit</vt:lpstr>
      <vt:lpstr>SWD Compliance Schedule</vt:lpstr>
      <vt:lpstr>WWTP Issues </vt:lpstr>
      <vt:lpstr>Effluent Quality</vt:lpstr>
      <vt:lpstr>Effluent Quality</vt:lpstr>
      <vt:lpstr>WWTP Condition – Headworks &amp; Lagoon Liners</vt:lpstr>
      <vt:lpstr>WWTP Condition – Effluent Distribution Boxes</vt:lpstr>
      <vt:lpstr>ALTERNATIVE 1 – OXIDATION DITCH PROCESS </vt:lpstr>
      <vt:lpstr>ALTERNATIVE 1 – OXIDATION DITCH PROCESS </vt:lpstr>
      <vt:lpstr>ALTERNATIVE 2  – AEROMOD SEQUOX CAS</vt:lpstr>
      <vt:lpstr>ALTERNATIVE 2 – AEROMOD SEQUOX CAS</vt:lpstr>
      <vt:lpstr>ALTERNATIVE 3 – SEQUENCING BATCH REACTOR (SBR) </vt:lpstr>
      <vt:lpstr>ALTERNATIVE 3 – SEQUENCING BATCH REACTOR (SBR) </vt:lpstr>
      <vt:lpstr>Life-Cycle Cost of Alternatives</vt:lpstr>
      <vt:lpstr>Evaluation of Alternatives</vt:lpstr>
      <vt:lpstr>Capital Projects Cost</vt:lpstr>
      <vt:lpstr>Funding and Rate Impacts</vt:lpstr>
      <vt:lpstr>Funding and Rate Impacts (con’t)</vt:lpstr>
      <vt:lpstr>Next Steps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Swift</dc:creator>
  <cp:lastModifiedBy>Brenda Gamache</cp:lastModifiedBy>
  <cp:revision>75</cp:revision>
  <dcterms:created xsi:type="dcterms:W3CDTF">2025-10-05T22:14:05Z</dcterms:created>
  <dcterms:modified xsi:type="dcterms:W3CDTF">2026-02-11T22:24:47Z</dcterms:modified>
</cp:coreProperties>
</file>